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Computing Technology Industry Association (CompTIA)</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ACM Transactions on Computer Systems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Institute of Electrical and Electronics Engineers (IEEE)</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Accelerated digitalization, remote work, AI adoption, and component innovation drive robust demand for computers; major OEMs and chipmakers compete on performance, energy efficiency, and modular designs. Supply-chain resilience, sustainability, and edge computing shape product strategies, while rising enterprise modernization and consumer gaming trends suggest sustained diversified growth and technology-led differentiation.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Robust infrastructure: Extensive manufacturing capacity, reliable component supply, advanced logistics networks and resilient data centers reduce lead times and production risk. Scalable fabrication, standardized interfaces and secure transport enable rapid assembly, distribution and after-sales service. Investments in energy, connectivity and supplier diversification sustain competitive pricing and operational continuity. market growth.
Policy and demand drivers: Supportive regulations, trade agreements and tax incentives stimulate R&amp;D, local manufacturing and export competitiveness. Rising enterprise digitization, consumer upgrades and education sector procurement expand demand. Standards harmonization, intellectual property protection and skilled workforce development attract investment, accelerate innovation cycles and foster a vibrant, sustainable computer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Semiconductor and processor advancements drive performance, efficiency, and product differentiation across the computers market. Leading suppliers invest in new architectures, packaging techniques, and fabrication methods to overcome scaling limits and improve energy profiles. Companies such as Intel, AMD, and TSMC pursue chiplet integration and advanced packaging, while ARM ecosystem partners enable low power designs for thin clients and laptops. This technological momentum enables form factor innovation, longer battery life, and higher sustained workloads, reshaping OEM strategies and consumer expectations worldwide.
Rising demand for machine learning and AI inference fuels specialized processor development, altering computer system architectures and buyer priorities. GPU suppliers like NVIDIA emphasize parallel compute and software ecosystems to support training and inference, while cloud providers offer accelerator instances that influence enterprise purchasing. Device makers integrate dedicated neural processing units to accelerate on-device workloads and enhance privacy. This trend encourages tighter hardware-software co-design, broader adoption of heterogeneous computing, and faster deployment of AI features across consumer and enterprise products.
Supply chain resilience and fabrication capacity influence computer availability, cost structures, strategic planning for OEMs. Foundry leaders like TSMC and Samsung, plus integrated manufacturers, adjust capacity and customer roadmaps in response to demand and geopolitical pressure, prompting investment in regional fabs and diversification of supply sources. Trade frictions and export controls affect component flows and force design teams to qualify alternative suppliers. These dynamics drive longer product lifecycles, improved inventory management, and closer cooperation between chip designers and system integrators.
Software and platform ecosystems amplify hardware advances by optimizing performance, power management, and compatibility across diverse architectures. Operating system vendors and middleware providers adapt schedulers, drivers, and compilers to extract gains from heterogeneous cores and specialized accelerators, as seen in platform-level tuning for custom silicon and updated kernel support in major open source projects. Independent software vendors and developers refactor applications to leverage on-chip accelerators and parallelism, enabling tangible user benefits and influencing procurement choices made by enterprises and consumers.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Acceleration of Processor Innovation and Semiconductor Advances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Edge computing shifts computational workloads from centralized data centers to devices and local nodes, enabling real-time processing and reduced latency. Enterprises deploy technologies like NVIDIA Jetson modules, Raspberry Pi clusters, and Azure IoT Edge to run analytics close to sensors. Content-delivery providers such as Cloudflare and Akamai extend server capabilities at the network edge to accelerate web services. This decentralized model supports applications in autonomous vehicles, industrial automation, and telemedicine by processing data locally and minimizing round-trip delays for decision-making.
Regulatory pressure and data sovereignty concerns are steering organizations toward localized computing to keep sensitive information within jurisdictional boundaries. Healthcare providers use on-premise imaging, edge analytics, and local gateways to protect patient records, while financial firms run fraud detection closer to transaction origination. Consumer device makers embed on-device intelligence; Apple routes Siri requests and facial recognition tasks locally, reducing cloud exposure. These privacy-driven implementations let companies meet compliance regimes and audit requirements while preserving service responsiveness through immediate, localized inference.
The rise of 5G, multi-access edge computing and networking infrastructure is creating design considerations for computer hardware and software at the edge. Telecom operators such as Verizon and AT&amp;T offer localized compute nodes and MEC platforms that support low-latency services for AR, autonomous systems, and live gaming. Vendors like Cisco, Nokia, and Ericsson provide integrated edge orchestration stacks that enable resilience and workload placement. These developments push manufacturers to optimize form factors, cooling, and ruggedization for remote and mobile deployments.
Edge computing drives new commercial models and ecosystem partnerships that reshape the computer market, prioritizing software-defined, location-aware services. Cloud providers offer edge-specific products, for example AWS Wavelength integrates cloud compute with carrier networks, while Azure Stack Edge provides on-premises managed hardware. Open-source projects such as K3s and KubeEdge enable smaller footprints and container orchestration at the edge. Telecom companies partner with hyperscalers to monetize localized compute, prompting OEMs and software vendors to deliver certified, integrated stacks for rapid global deployment.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Proliferation of Edge Computing and Decentralized Workloads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Persistent shortages of critical semiconductors constrain computer manufacturers by delaying product releases and limiting inventory for major brands such as Apple, Dell, and HP. The concentration of advanced chip production at foundries like TSMC and Samsung creates bottlenecks when demand surges or plants face disruptions. Automotive and consumer electronics compete for the same chips, exacerbating scarcity. Events such as pandemic-related factory slowdowns and regional power outages have caused cascading delays across global supply chains. Governments strive to mitigate impacts globally.
Logistics fragmentation and port congestion increase lead times and elevate costs for computer supply chains, affecting component flows from assembly hubs in East Asia to distribution centers in North America and Europe. Incidents such as major canal blockages and prolonged terminal backlogs at ports like Los Angeles have disrupted schedules for OEMs and retailers. Freight bottlenecks compound semiconductor scarcity, forcing firms such as Amazon and PC vendors to adjust inventory strategies and prioritize shipments to key markets for global operations.
Regulatory complexity and evolving trade controls hamper computer market agility, as manufacturers must navigate environmental mandates, export restrictions, and right-to-repair movements across jurisdictions. Policies like electronic waste directives in the European Union and hazardous substance bans impose design changes and recycling responsibilities on OEMs. Export controls imposed by governments on advanced chips influence sourcing and sales strategies, exemplified by restrictions affecting Chinese companies. Compliance increases engineering cycles and supplier vetting, compelling firms to reassess product lifecycles and aftersales service models.
Escalating component costs and sustainability obligations compress profit margins and deter investment in innovation within the computer industry. Price pressure on memory modules, display panels, and semiconductor packaging combined with ethical sourcing concerns for rare earths forces OEMs to absorb or pass higher procurement expenses. Consumers increasingly opt for refurbished devices and longer refresh cycles, cited by retailers and enterprise buyers, which further reduces replacement demand. Firms must balance cost recovery with commitments to lower carbon footprints and circular design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Persistent Semiconductor Shortages and Global Supply Vulnerabilities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anchor="ctr" wrap="none"/>
                    <a:lstStyle/>
                    <a:p>
                      <a:pPr algn="ctr"/>
                      <a:r>
                        <a:rPr sz="570" b="1">
                          <a:solidFill>
                            <a:srgbClr val="FFFFFF"/>
                          </a:solidFill>
                          <a:latin typeface="Poppins Bold"/>
                        </a:rPr>
                        <a:t/>
                      </a:r>
                    </a:p>
                  </a:txBody>
                  <a:tcPr>
                    <a:solidFill>
                      <a:srgbClr val="31067E"/>
                    </a:solidFill>
                  </a:tcPr>
                </a:tc>
                <a:tc>
                  <a:txBody>
                    <a:bodyPr anchor="ctr" wrap="none"/>
                    <a:lstStyle/>
                    <a:p>
                      <a:pPr algn="ctr"/>
                      <a:r>
                        <a:rPr sz="570" b="1">
                          <a:solidFill>
                            <a:srgbClr val="FFFFFF"/>
                          </a:solidFill>
                          <a:latin typeface="Poppins Bold"/>
                        </a:rPr>
                        <a:t>2019</a:t>
                      </a:r>
                    </a:p>
                  </a:txBody>
                  <a:tcPr>
                    <a:solidFill>
                      <a:srgbClr val="31067E"/>
                    </a:solidFill>
                  </a:tcPr>
                </a:tc>
                <a:tc>
                  <a:txBody>
                    <a:bodyPr anchor="ctr" wrap="none"/>
                    <a:lstStyle/>
                    <a:p>
                      <a:pPr algn="ctr"/>
                      <a:r>
                        <a:rPr sz="570" b="1">
                          <a:solidFill>
                            <a:srgbClr val="FFFFFF"/>
                          </a:solidFill>
                          <a:latin typeface="Poppins Bold"/>
                        </a:rPr>
                        <a:t>2020</a:t>
                      </a:r>
                    </a:p>
                  </a:txBody>
                  <a:tcPr>
                    <a:solidFill>
                      <a:srgbClr val="31067E"/>
                    </a:solidFill>
                  </a:tcPr>
                </a:tc>
                <a:tc>
                  <a:txBody>
                    <a:bodyPr anchor="ctr" wrap="none"/>
                    <a:lstStyle/>
                    <a:p>
                      <a:pPr algn="ctr"/>
                      <a:r>
                        <a:rPr sz="570" b="1">
                          <a:solidFill>
                            <a:srgbClr val="FFFFFF"/>
                          </a:solidFill>
                          <a:latin typeface="Poppins Bold"/>
                        </a:rPr>
                        <a:t>2021</a:t>
                      </a:r>
                    </a:p>
                  </a:txBody>
                  <a:tcPr>
                    <a:solidFill>
                      <a:srgbClr val="31067E"/>
                    </a:solidFill>
                  </a:tcPr>
                </a:tc>
                <a:tc>
                  <a:txBody>
                    <a:bodyPr anchor="ctr" wrap="none"/>
                    <a:lstStyle/>
                    <a:p>
                      <a:pPr algn="ctr"/>
                      <a:r>
                        <a:rPr sz="570" b="1">
                          <a:solidFill>
                            <a:srgbClr val="FFFFFF"/>
                          </a:solidFill>
                          <a:latin typeface="Poppins Bold"/>
                        </a:rPr>
                        <a:t>2022</a:t>
                      </a:r>
                    </a:p>
                  </a:txBody>
                  <a:tcPr>
                    <a:solidFill>
                      <a:srgbClr val="31067E"/>
                    </a:solidFill>
                  </a:tcPr>
                </a:tc>
                <a:tc>
                  <a:txBody>
                    <a:bodyPr anchor="ctr" wrap="none"/>
                    <a:lstStyle/>
                    <a:p>
                      <a:pPr algn="ctr"/>
                      <a:r>
                        <a:rPr sz="570" b="1">
                          <a:solidFill>
                            <a:srgbClr val="FFFFFF"/>
                          </a:solidFill>
                          <a:latin typeface="Poppins Bold"/>
                        </a:rPr>
                        <a:t>2023</a:t>
                      </a:r>
                    </a:p>
                  </a:txBody>
                  <a:tcPr>
                    <a:solidFill>
                      <a:srgbClr val="31067E"/>
                    </a:solidFill>
                  </a:tcPr>
                </a:tc>
                <a:tc>
                  <a:txBody>
                    <a:bodyPr anchor="ctr" wrap="none"/>
                    <a:lstStyle/>
                    <a:p>
                      <a:pPr algn="ctr"/>
                      <a:r>
                        <a:rPr sz="570" b="1">
                          <a:solidFill>
                            <a:srgbClr val="FFFFFF"/>
                          </a:solidFill>
                          <a:latin typeface="Poppins Bold"/>
                        </a:rPr>
                        <a:t>2024</a:t>
                      </a:r>
                    </a:p>
                  </a:txBody>
                  <a:tcPr>
                    <a:solidFill>
                      <a:srgbClr val="31067E"/>
                    </a:solidFill>
                  </a:tcPr>
                </a:tc>
                <a:tc>
                  <a:txBody>
                    <a:bodyPr anchor="ctr" wrap="none"/>
                    <a:lstStyle/>
                    <a:p>
                      <a:pPr algn="ctr"/>
                      <a:r>
                        <a:rPr sz="570" b="1">
                          <a:solidFill>
                            <a:srgbClr val="FFFFFF"/>
                          </a:solidFill>
                          <a:latin typeface="Poppins Bold"/>
                        </a:rPr>
                        <a:t>2025</a:t>
                      </a:r>
                    </a:p>
                  </a:txBody>
                  <a:tcPr>
                    <a:solidFill>
                      <a:srgbClr val="31067E"/>
                    </a:solidFill>
                  </a:tcPr>
                </a:tc>
                <a:tc>
                  <a:txBody>
                    <a:bodyPr anchor="ctr" wrap="none"/>
                    <a:lstStyle/>
                    <a:p>
                      <a:pPr algn="ctr"/>
                      <a:r>
                        <a:rPr sz="570" b="1">
                          <a:solidFill>
                            <a:srgbClr val="FFFFFF"/>
                          </a:solidFill>
                          <a:latin typeface="Poppins Bold"/>
                        </a:rPr>
                        <a:t>2026</a:t>
                      </a:r>
                    </a:p>
                  </a:txBody>
                  <a:tcPr>
                    <a:solidFill>
                      <a:srgbClr val="31067E"/>
                    </a:solidFill>
                  </a:tcPr>
                </a:tc>
                <a:tc>
                  <a:txBody>
                    <a:bodyPr anchor="ctr" wrap="none"/>
                    <a:lstStyle/>
                    <a:p>
                      <a:pPr algn="ctr"/>
                      <a:r>
                        <a:rPr sz="570" b="1">
                          <a:solidFill>
                            <a:srgbClr val="FFFFFF"/>
                          </a:solidFill>
                          <a:latin typeface="Poppins Bold"/>
                        </a:rPr>
                        <a:t>2027</a:t>
                      </a:r>
                    </a:p>
                  </a:txBody>
                  <a:tcPr>
                    <a:solidFill>
                      <a:srgbClr val="31067E"/>
                    </a:solidFill>
                  </a:tcPr>
                </a:tc>
                <a:tc>
                  <a:txBody>
                    <a:bodyPr anchor="ctr" wrap="none"/>
                    <a:lstStyle/>
                    <a:p>
                      <a:pPr algn="ctr"/>
                      <a:r>
                        <a:rPr sz="570" b="1">
                          <a:solidFill>
                            <a:srgbClr val="FFFFFF"/>
                          </a:solidFill>
                          <a:latin typeface="Poppins Bold"/>
                        </a:rPr>
                        <a:t>2028</a:t>
                      </a:r>
                    </a:p>
                  </a:txBody>
                  <a:tcPr>
                    <a:solidFill>
                      <a:srgbClr val="31067E"/>
                    </a:solidFill>
                  </a:tcPr>
                </a:tc>
                <a:tc>
                  <a:txBody>
                    <a:bodyPr anchor="ctr" wrap="none"/>
                    <a:lstStyle/>
                    <a:p>
                      <a:pPr algn="ctr"/>
                      <a:r>
                        <a:rPr sz="570" b="1">
                          <a:solidFill>
                            <a:srgbClr val="FFFFFF"/>
                          </a:solidFill>
                          <a:latin typeface="Poppins Bold"/>
                        </a:rPr>
                        <a:t>2029</a:t>
                      </a:r>
                    </a:p>
                  </a:txBody>
                  <a:tcPr>
                    <a:solidFill>
                      <a:srgbClr val="31067E"/>
                    </a:solidFill>
                  </a:tcPr>
                </a:tc>
                <a:tc>
                  <a:txBody>
                    <a:bodyPr anchor="ctr" wrap="none"/>
                    <a:lstStyle/>
                    <a:p>
                      <a:pPr algn="ctr"/>
                      <a:r>
                        <a:rPr sz="570" b="1">
                          <a:solidFill>
                            <a:srgbClr val="FFFFFF"/>
                          </a:solidFill>
                          <a:latin typeface="Poppins Bold"/>
                        </a:rPr>
                        <a:t>2030</a:t>
                      </a:r>
                    </a:p>
                  </a:txBody>
                  <a:tcPr>
                    <a:solidFill>
                      <a:srgbClr val="31067E"/>
                    </a:solidFill>
                  </a:tcPr>
                </a:tc>
                <a:tc>
                  <a:txBody>
                    <a:bodyPr anchor="ctr" wrap="none"/>
                    <a:lstStyle/>
                    <a:p>
                      <a:pPr algn="ctr"/>
                      <a:r>
                        <a:rPr sz="570" b="1">
                          <a:solidFill>
                            <a:srgbClr val="FFFFFF"/>
                          </a:solidFill>
                          <a:latin typeface="Poppins Bold"/>
                        </a:rPr>
                        <a:t>2031</a:t>
                      </a:r>
                    </a:p>
                  </a:txBody>
                  <a:tcPr>
                    <a:solidFill>
                      <a:srgbClr val="31067E"/>
                    </a:solidFill>
                  </a:tcPr>
                </a:tc>
                <a:tc>
                  <a:txBody>
                    <a:bodyPr anchor="ctr" wrap="none"/>
                    <a:lstStyle/>
                    <a:p>
                      <a:pPr algn="ctr"/>
                      <a:r>
                        <a:rPr sz="570" b="1">
                          <a:solidFill>
                            <a:srgbClr val="FFFFFF"/>
                          </a:solidFill>
                          <a:latin typeface="Poppins Bold"/>
                        </a:rPr>
                        <a:t>2032</a:t>
                      </a:r>
                    </a:p>
                  </a:txBody>
                  <a:tcPr>
                    <a:solidFill>
                      <a:srgbClr val="31067E"/>
                    </a:solidFill>
                  </a:tcPr>
                </a:tc>
                <a:tc>
                  <a:txBody>
                    <a:bodyPr anchor="ctr"/>
                    <a:lstStyle/>
                    <a:p>
                      <a:pPr algn="ctr"/>
                      <a:r>
                        <a:rPr sz="800" b="1">
                          <a:solidFill>
                            <a:srgbClr val="FFFFFF"/>
                          </a:solidFill>
                          <a:latin typeface="Poppins Bold"/>
                        </a:rPr>
                        <a:t>CAGR (2025–2032)</a:t>
                      </a:r>
                    </a:p>
                  </a:txBody>
                  <a:tcP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 ([sec.gov](https://www.sec.gov/Archives/edgar/data/320193/000032019324000123/aapl-20240928.htm))</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 ([sec.gov](https://www.sec.gov/Archives/edgar/data/320193/000032019324000123/aapl-20240928.htm?utm_source=openai))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 ([sec.gov](https://www.sec.gov/Archives/edgar/data/320193/000032019324000123/aapl-20240928.htm?utm_source=openai))</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 ([sec.gov](https://www.sec.gov/Archives/edgar/data/320193/000032019324000123/aapl-20240928.htm))</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supports personal computers under the Mac brand for consumer, education, and enterprise users. Strategy in computers centers on Apple silicon, integrating custom CPUs and GPUs for performance‑per‑watt gains. macOS, iCloud, and Services link hardware and software into one ecosystem. The Mac portfolio includes MacBook Air, MacBook Pro, iMac, Mac mini, and Mac Studio. Distribution spans online, retail stores, education channels, and resellers. Recent models emphasize efficiency and connectivity. Developer tools and compatibility aim to ease migrations. Supply chain diversification continues across Asia to manage risk. Platform design highlights privacy, accessibility, and security. AI capabilities are extending into macOS for productivity and creative workflows. ([sec.gov](https://www.sec.gov/Archives/edgar/data/320193/000032019324000123/aapl-20240928.htm))</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 high-performance notebook line for professional workflows, featuring Apple silicon chips, advanced thermal design, high‑brightness Liquid Retina XDR displays, long battery life, fast storage, and expansive connectivity including Thunderbolt and HDMI. It supports intensive tasks in content creation, software development, scientific computing, and enterprise productivity across environments.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